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75"/>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420" r:id="rId14"/>
    <p:sldId id="421" r:id="rId15"/>
    <p:sldId id="397" r:id="rId16"/>
    <p:sldId id="405" r:id="rId17"/>
    <p:sldId id="398" r:id="rId18"/>
    <p:sldId id="400" r:id="rId19"/>
    <p:sldId id="401" r:id="rId20"/>
    <p:sldId id="402" r:id="rId21"/>
    <p:sldId id="403" r:id="rId22"/>
    <p:sldId id="399" r:id="rId23"/>
    <p:sldId id="404" r:id="rId24"/>
    <p:sldId id="298" r:id="rId25"/>
    <p:sldId id="297" r:id="rId26"/>
    <p:sldId id="406" r:id="rId27"/>
    <p:sldId id="407" r:id="rId28"/>
    <p:sldId id="299" r:id="rId29"/>
    <p:sldId id="422" r:id="rId30"/>
    <p:sldId id="416" r:id="rId31"/>
    <p:sldId id="417" r:id="rId32"/>
    <p:sldId id="418" r:id="rId33"/>
    <p:sldId id="383" r:id="rId34"/>
    <p:sldId id="381" r:id="rId35"/>
    <p:sldId id="295" r:id="rId36"/>
    <p:sldId id="257" r:id="rId37"/>
    <p:sldId id="296" r:id="rId38"/>
    <p:sldId id="259" r:id="rId39"/>
    <p:sldId id="260" r:id="rId40"/>
    <p:sldId id="261" r:id="rId41"/>
    <p:sldId id="262" r:id="rId42"/>
    <p:sldId id="263" r:id="rId43"/>
    <p:sldId id="373"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Lst>
  <p:sldSz cx="9144000" cy="5143500" type="screen16x9"/>
  <p:notesSz cx="6858000" cy="9144000"/>
  <p:embeddedFontLst>
    <p:embeddedFont>
      <p:font typeface="Aparajita" panose="02020603050405020304" pitchFamily="18"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Cinzel" pitchFamily="2" charset="77"/>
      <p:regular r:id="rId84"/>
      <p:bold r:id="rId85"/>
    </p:embeddedFont>
    <p:embeddedFont>
      <p:font typeface="Fira Code" panose="020B0809050000020004" pitchFamily="49" charset="0"/>
      <p:regular r:id="rId86"/>
      <p:bold r:id="rId87"/>
    </p:embeddedFont>
    <p:embeddedFont>
      <p:font typeface="Libre Baskerville" panose="02000000000000000000" pitchFamily="2" charset="0"/>
      <p:regular r:id="rId88"/>
      <p:bold r:id="rId89"/>
      <p:italic r:id="rId90"/>
    </p:embeddedFont>
    <p:embeddedFont>
      <p:font typeface="Montserrat" pitchFamily="2" charset="77"/>
      <p:regular r:id="rId91"/>
      <p:bold r:id="rId92"/>
      <p:italic r:id="rId93"/>
      <p:boldItalic r:id="rId94"/>
    </p:embeddedFont>
    <p:embeddedFont>
      <p:font typeface="News Gothic MT" panose="020B0503020103020203"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Lst>
        </p14:section>
        <p14:section name="How Documentation Helps. Developers" id="{5CB82827-3939-2542-98EB-2295C5336CD7}">
          <p14:sldIdLst>
            <p14:sldId id="420"/>
            <p14:sldId id="421"/>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298"/>
            <p14:sldId id="297"/>
            <p14:sldId id="406"/>
            <p14:sldId id="407"/>
          </p14:sldIdLst>
        </p14:section>
        <p14:section name="Documentation Exercise" id="{B81866E5-76DE-CB4E-BADD-D0C3F4618F20}">
          <p14:sldIdLst>
            <p14:sldId id="299"/>
            <p14:sldId id="422"/>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2"/>
    <p:restoredTop sz="94655"/>
  </p:normalViewPr>
  <p:slideViewPr>
    <p:cSldViewPr snapToGrid="0">
      <p:cViewPr varScale="1">
        <p:scale>
          <a:sx n="229" d="100"/>
          <a:sy n="229" d="100"/>
        </p:scale>
        <p:origin x="192" y="20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3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8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17</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22</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336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hyperlink" Target="https://www.slidescarnival.com/?utm_source=templat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Developer Benefits</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solidFill>
                  <a:schemeClr val="bg2"/>
                </a:solidFill>
              </a:rPr>
              <a:t>Better Tests</a:t>
            </a:r>
          </a:p>
          <a:p>
            <a:pPr marL="457200" lvl="0" indent="-381000" algn="l" rtl="0">
              <a:spcBef>
                <a:spcPts val="600"/>
              </a:spcBef>
              <a:spcAft>
                <a:spcPts val="0"/>
              </a:spcAft>
              <a:buSzPts val="2400"/>
              <a:buChar char="✣"/>
            </a:pPr>
            <a:r>
              <a:rPr lang="en-US" dirty="0">
                <a:solidFill>
                  <a:schemeClr val="bg2"/>
                </a:solidFill>
              </a:rPr>
              <a:t>Better Code</a:t>
            </a:r>
          </a:p>
          <a:p>
            <a:r>
              <a:rPr lang="en-US" dirty="0">
                <a:solidFill>
                  <a:schemeClr val="bg2"/>
                </a:solidFill>
              </a:rPr>
              <a:t>Models</a:t>
            </a:r>
          </a:p>
          <a:p>
            <a:pPr marL="457200" lvl="0" indent="-381000" algn="l" rtl="0">
              <a:spcBef>
                <a:spcPts val="600"/>
              </a:spcBef>
              <a:spcAft>
                <a:spcPts val="0"/>
              </a:spcAft>
              <a:buSzPts val="2400"/>
              <a:buChar char="✣"/>
            </a:pPr>
            <a:r>
              <a:rPr lang="en-US" b="1" dirty="0">
                <a:solidFill>
                  <a:schemeClr val="bg2"/>
                </a:solidFill>
              </a:rPr>
              <a:t>Ego</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892AFD77-8AAB-DB03-93AA-CE5888BC2143}"/>
              </a:ext>
            </a:extLst>
          </p:cNvPr>
          <p:cNvSpPr txBox="1"/>
          <p:nvPr/>
        </p:nvSpPr>
        <p:spPr>
          <a:xfrm>
            <a:off x="6265334" y="2724796"/>
            <a:ext cx="2548466" cy="954107"/>
          </a:xfrm>
          <a:custGeom>
            <a:avLst/>
            <a:gdLst>
              <a:gd name="connsiteX0" fmla="*/ 0 w 2548466"/>
              <a:gd name="connsiteY0" fmla="*/ 0 h 954107"/>
              <a:gd name="connsiteX1" fmla="*/ 484209 w 2548466"/>
              <a:gd name="connsiteY1" fmla="*/ 0 h 954107"/>
              <a:gd name="connsiteX2" fmla="*/ 917448 w 2548466"/>
              <a:gd name="connsiteY2" fmla="*/ 0 h 954107"/>
              <a:gd name="connsiteX3" fmla="*/ 1478110 w 2548466"/>
              <a:gd name="connsiteY3" fmla="*/ 0 h 954107"/>
              <a:gd name="connsiteX4" fmla="*/ 1962319 w 2548466"/>
              <a:gd name="connsiteY4" fmla="*/ 0 h 954107"/>
              <a:gd name="connsiteX5" fmla="*/ 2548466 w 2548466"/>
              <a:gd name="connsiteY5" fmla="*/ 0 h 954107"/>
              <a:gd name="connsiteX6" fmla="*/ 2548466 w 2548466"/>
              <a:gd name="connsiteY6" fmla="*/ 496136 h 954107"/>
              <a:gd name="connsiteX7" fmla="*/ 2548466 w 2548466"/>
              <a:gd name="connsiteY7" fmla="*/ 954107 h 954107"/>
              <a:gd name="connsiteX8" fmla="*/ 2038773 w 2548466"/>
              <a:gd name="connsiteY8" fmla="*/ 954107 h 954107"/>
              <a:gd name="connsiteX9" fmla="*/ 1605534 w 2548466"/>
              <a:gd name="connsiteY9" fmla="*/ 954107 h 954107"/>
              <a:gd name="connsiteX10" fmla="*/ 1095840 w 2548466"/>
              <a:gd name="connsiteY10" fmla="*/ 954107 h 954107"/>
              <a:gd name="connsiteX11" fmla="*/ 586147 w 2548466"/>
              <a:gd name="connsiteY11" fmla="*/ 954107 h 954107"/>
              <a:gd name="connsiteX12" fmla="*/ 0 w 2548466"/>
              <a:gd name="connsiteY12" fmla="*/ 954107 h 954107"/>
              <a:gd name="connsiteX13" fmla="*/ 0 w 2548466"/>
              <a:gd name="connsiteY13" fmla="*/ 457971 h 954107"/>
              <a:gd name="connsiteX14" fmla="*/ 0 w 2548466"/>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6" h="954107" extrusionOk="0">
                <a:moveTo>
                  <a:pt x="0" y="0"/>
                </a:moveTo>
                <a:cubicBezTo>
                  <a:pt x="175567" y="-21309"/>
                  <a:pt x="350498" y="24650"/>
                  <a:pt x="484209" y="0"/>
                </a:cubicBezTo>
                <a:cubicBezTo>
                  <a:pt x="617920" y="-24650"/>
                  <a:pt x="726689" y="1814"/>
                  <a:pt x="917448" y="0"/>
                </a:cubicBezTo>
                <a:cubicBezTo>
                  <a:pt x="1108207" y="-1814"/>
                  <a:pt x="1296819" y="39879"/>
                  <a:pt x="1478110" y="0"/>
                </a:cubicBezTo>
                <a:cubicBezTo>
                  <a:pt x="1659401" y="-39879"/>
                  <a:pt x="1762068" y="56583"/>
                  <a:pt x="1962319" y="0"/>
                </a:cubicBezTo>
                <a:cubicBezTo>
                  <a:pt x="2162570" y="-56583"/>
                  <a:pt x="2324572" y="35393"/>
                  <a:pt x="2548466" y="0"/>
                </a:cubicBezTo>
                <a:cubicBezTo>
                  <a:pt x="2572738" y="102316"/>
                  <a:pt x="2509095" y="390881"/>
                  <a:pt x="2548466" y="496136"/>
                </a:cubicBezTo>
                <a:cubicBezTo>
                  <a:pt x="2587837" y="601391"/>
                  <a:pt x="2500459" y="750743"/>
                  <a:pt x="2548466" y="954107"/>
                </a:cubicBezTo>
                <a:cubicBezTo>
                  <a:pt x="2354497" y="966970"/>
                  <a:pt x="2236924" y="946996"/>
                  <a:pt x="2038773" y="954107"/>
                </a:cubicBezTo>
                <a:cubicBezTo>
                  <a:pt x="1840622" y="961218"/>
                  <a:pt x="1805545" y="942633"/>
                  <a:pt x="1605534" y="954107"/>
                </a:cubicBezTo>
                <a:cubicBezTo>
                  <a:pt x="1405523" y="965581"/>
                  <a:pt x="1344800" y="915755"/>
                  <a:pt x="1095840" y="954107"/>
                </a:cubicBezTo>
                <a:cubicBezTo>
                  <a:pt x="846880" y="992459"/>
                  <a:pt x="782245" y="914239"/>
                  <a:pt x="586147" y="954107"/>
                </a:cubicBezTo>
                <a:cubicBezTo>
                  <a:pt x="390049" y="993975"/>
                  <a:pt x="243140" y="926405"/>
                  <a:pt x="0" y="954107"/>
                </a:cubicBezTo>
                <a:cubicBezTo>
                  <a:pt x="-22561" y="773689"/>
                  <a:pt x="14268" y="577982"/>
                  <a:pt x="0" y="457971"/>
                </a:cubicBezTo>
                <a:cubicBezTo>
                  <a:pt x="-14268" y="337960"/>
                  <a:pt x="42726" y="117313"/>
                  <a:pt x="0" y="0"/>
                </a:cubicBezTo>
                <a:close/>
              </a:path>
            </a:pathLst>
          </a:custGeom>
          <a:noFill/>
          <a:ln w="19050">
            <a:solidFill>
              <a:schemeClr val="bg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b="0" dirty="0">
                <a:solidFill>
                  <a:schemeClr val="bg2"/>
                </a:solidFill>
                <a:effectLst/>
                <a:latin typeface="+mn-lt"/>
              </a:rPr>
              <a:t>YouTube: </a:t>
            </a:r>
          </a:p>
          <a:p>
            <a:r>
              <a:rPr lang="en-US" b="0" dirty="0">
                <a:solidFill>
                  <a:schemeClr val="bg2"/>
                </a:solidFill>
                <a:effectLst/>
                <a:latin typeface="+mn-lt"/>
              </a:rPr>
              <a:t>Writing Documentation </a:t>
            </a:r>
          </a:p>
          <a:p>
            <a:r>
              <a:rPr lang="en-US" b="0" dirty="0">
                <a:solidFill>
                  <a:schemeClr val="bg2"/>
                </a:solidFill>
                <a:effectLst/>
                <a:latin typeface="+mn-lt"/>
              </a:rPr>
              <a:t>as part of the </a:t>
            </a:r>
          </a:p>
          <a:p>
            <a:r>
              <a:rPr lang="en-US" b="0" dirty="0">
                <a:solidFill>
                  <a:schemeClr val="bg2"/>
                </a:solidFill>
                <a:effectLst/>
                <a:latin typeface="+mn-lt"/>
              </a:rPr>
              <a:t>Definition of Done</a:t>
            </a:r>
          </a:p>
        </p:txBody>
      </p:sp>
    </p:spTree>
    <p:extLst>
      <p:ext uri="{BB962C8B-B14F-4D97-AF65-F5344CB8AC3E}">
        <p14:creationId xmlns:p14="http://schemas.microsoft.com/office/powerpoint/2010/main" val="116699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Google Shape;566;p18">
            <a:extLst>
              <a:ext uri="{FF2B5EF4-FFF2-40B4-BE49-F238E27FC236}">
                <a16:creationId xmlns:a16="http://schemas.microsoft.com/office/drawing/2014/main" id="{5F943D80-F294-3F18-A77E-17E8C23CCA5B}"/>
              </a:ext>
            </a:extLst>
          </p:cNvPr>
          <p:cNvSpPr txBox="1">
            <a:spLocks/>
          </p:cNvSpPr>
          <p:nvPr/>
        </p:nvSpPr>
        <p:spPr>
          <a:xfrm>
            <a:off x="677333" y="2269564"/>
            <a:ext cx="7848600" cy="141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r"/>
            <a:r>
              <a:rPr lang="en-US" dirty="0"/>
              <a:t>        Unit Tests             How to </a:t>
            </a:r>
            <a:r>
              <a:rPr lang="en-US" sz="3200" b="1" dirty="0"/>
              <a:t>use</a:t>
            </a:r>
            <a:r>
              <a:rPr lang="en-US" dirty="0"/>
              <a:t> the code </a:t>
            </a:r>
            <a:br>
              <a:rPr lang="en-US" dirty="0"/>
            </a:br>
            <a:r>
              <a:rPr lang="en-US" dirty="0"/>
              <a:t>Documentation         How the user </a:t>
            </a:r>
            <a:r>
              <a:rPr lang="en-US" sz="3200" b="1" dirty="0"/>
              <a:t>learns</a:t>
            </a:r>
            <a:r>
              <a:rPr lang="en-US" dirty="0"/>
              <a:t> the code</a:t>
            </a:r>
          </a:p>
        </p:txBody>
      </p:sp>
      <p:sp>
        <p:nvSpPr>
          <p:cNvPr id="6" name="Notched Right Arrow 5">
            <a:extLst>
              <a:ext uri="{FF2B5EF4-FFF2-40B4-BE49-F238E27FC236}">
                <a16:creationId xmlns:a16="http://schemas.microsoft.com/office/drawing/2014/main" id="{209FED00-7EE0-97BD-1295-D31186C4606A}"/>
              </a:ext>
            </a:extLst>
          </p:cNvPr>
          <p:cNvSpPr/>
          <p:nvPr/>
        </p:nvSpPr>
        <p:spPr>
          <a:xfrm>
            <a:off x="4079561" y="2308277"/>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otched Right Arrow 6">
            <a:extLst>
              <a:ext uri="{FF2B5EF4-FFF2-40B4-BE49-F238E27FC236}">
                <a16:creationId xmlns:a16="http://schemas.microsoft.com/office/drawing/2014/main" id="{945D04DA-5763-40C2-FB03-F9AE3B15DC00}"/>
              </a:ext>
            </a:extLst>
          </p:cNvPr>
          <p:cNvSpPr/>
          <p:nvPr/>
        </p:nvSpPr>
        <p:spPr>
          <a:xfrm>
            <a:off x="4079561" y="2793773"/>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1351418" y="665895"/>
            <a:ext cx="509398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l"/>
            <a:r>
              <a:rPr lang="en-US" sz="4000" dirty="0"/>
              <a:t>Documentation</a:t>
            </a:r>
          </a:p>
          <a:p>
            <a:pPr algn="l"/>
            <a:r>
              <a:rPr lang="en-US" sz="4000" dirty="0"/>
              <a:t>Fest</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013330" y="1678740"/>
            <a:ext cx="2330070" cy="1555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342900" indent="-342900">
              <a:buFont typeface="Libre Baskerville"/>
              <a:buAutoNum type="arabicPeriod"/>
            </a:pPr>
            <a:r>
              <a:rPr lang="en-US" sz="1400" i="1" dirty="0"/>
              <a:t>Collect pages</a:t>
            </a:r>
          </a:p>
          <a:p>
            <a:pPr marL="342900" indent="-342900">
              <a:buFont typeface="Libre Baskerville"/>
              <a:buAutoNum type="arabicPeriod"/>
            </a:pPr>
            <a:r>
              <a:rPr lang="en-US" sz="1400" i="1" dirty="0"/>
              <a:t>Categorize</a:t>
            </a:r>
          </a:p>
          <a:p>
            <a:pPr marL="342900" indent="-342900">
              <a:buFont typeface="Libre Baskerville"/>
              <a:buAutoNum type="arabicPeriod"/>
            </a:pPr>
            <a:r>
              <a:rPr lang="en-US" sz="1400" i="1" dirty="0"/>
              <a:t>Vote</a:t>
            </a:r>
          </a:p>
          <a:p>
            <a:pPr marL="342900" indent="-342900">
              <a:buFont typeface="Libre Baskerville"/>
              <a:buAutoNum type="arabicPeriod"/>
            </a:pPr>
            <a:r>
              <a:rPr lang="en-US" sz="1400" i="1" dirty="0"/>
              <a:t>Write</a:t>
            </a:r>
          </a:p>
          <a:p>
            <a:pPr marL="342900" indent="-342900">
              <a:buFont typeface="Libre Baskerville"/>
              <a:buAutoNum type="arabicPeriod"/>
            </a:pPr>
            <a:endParaRPr lang="en-US" sz="1400" i="1" dirty="0"/>
          </a:p>
          <a:p>
            <a:pPr marL="0" indent="0">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1598845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32864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988127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2372</Words>
  <Application>Microsoft Macintosh PowerPoint</Application>
  <PresentationFormat>On-screen Show (16:9)</PresentationFormat>
  <Paragraphs>522</Paragraphs>
  <Slides>73</Slides>
  <Notes>71</Notes>
  <HiddenSlides>39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Cinzel</vt:lpstr>
      <vt:lpstr>Montserrat</vt:lpstr>
      <vt:lpstr>News Gothic MT</vt:lpstr>
      <vt:lpstr>Libre Baskerville</vt:lpstr>
      <vt:lpstr>Calibri</vt:lpstr>
      <vt:lpstr>Aparajita</vt:lpstr>
      <vt:lpstr>Arial</vt:lpstr>
      <vt:lpstr>Fira Code</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Developer Benefits</vt:lpstr>
      <vt:lpstr>PowerPoint Presentation</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17</cp:revision>
  <dcterms:modified xsi:type="dcterms:W3CDTF">2023-02-23T19:38:59Z</dcterms:modified>
</cp:coreProperties>
</file>